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76" r:id="rId2"/>
    <p:sldId id="263" r:id="rId3"/>
    <p:sldId id="268" r:id="rId4"/>
    <p:sldId id="269" r:id="rId5"/>
    <p:sldId id="278" r:id="rId6"/>
    <p:sldId id="287" r:id="rId7"/>
    <p:sldId id="270" r:id="rId8"/>
    <p:sldId id="262" r:id="rId9"/>
    <p:sldId id="264" r:id="rId10"/>
    <p:sldId id="259" r:id="rId11"/>
    <p:sldId id="265" r:id="rId12"/>
    <p:sldId id="280" r:id="rId13"/>
    <p:sldId id="290" r:id="rId14"/>
    <p:sldId id="257" r:id="rId15"/>
    <p:sldId id="258" r:id="rId16"/>
    <p:sldId id="260" r:id="rId17"/>
    <p:sldId id="266" r:id="rId18"/>
    <p:sldId id="279" r:id="rId19"/>
    <p:sldId id="267" r:id="rId20"/>
    <p:sldId id="273" r:id="rId21"/>
    <p:sldId id="274" r:id="rId22"/>
    <p:sldId id="256" r:id="rId23"/>
    <p:sldId id="285" r:id="rId24"/>
    <p:sldId id="284" r:id="rId25"/>
    <p:sldId id="286" r:id="rId26"/>
    <p:sldId id="288" r:id="rId27"/>
    <p:sldId id="289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873" autoAdjust="0"/>
  </p:normalViewPr>
  <p:slideViewPr>
    <p:cSldViewPr>
      <p:cViewPr varScale="1">
        <p:scale>
          <a:sx n="95" d="100"/>
          <a:sy n="95" d="100"/>
        </p:scale>
        <p:origin x="-4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32416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go.mail.ru/frame.html?q=%E2%E5%EB%EE%F1%E8%EF%E5%E4&amp;imsrc=http://media.club4x4.ru/uploads/posts/1181140729_1.jpg&amp;rch=e&amp;jsa=1&amp;sf=60&amp;cf=70&amp;is=0&amp;type=all" TargetMode="External"/><Relationship Id="rId13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1.jpeg"/><Relationship Id="rId12" Type="http://schemas.openxmlformats.org/officeDocument/2006/relationships/hyperlink" Target="http://go.mail.ru/frame.html?q=%EC%EE%F0%E5&amp;imsrc=http://prostir.museum/images/uploads/news/6731/%D0%BC%D0%BE%D1%80%D0%B5.jpg&amp;rch=e&amp;jsa=1&amp;sf=0&amp;cf=3&amp;is=0&amp;type=all" TargetMode="External"/><Relationship Id="rId17" Type="http://schemas.openxmlformats.org/officeDocument/2006/relationships/image" Target="../media/image16.jpeg"/><Relationship Id="rId2" Type="http://schemas.openxmlformats.org/officeDocument/2006/relationships/hyperlink" Target="http://go.mail.ru/frame.html?q=%EF%F3%F2%E5%F8%E5%F1%F2%E2%E8%E5&amp;imsrc=http://sobiratelzvezd.ru/wallpapers/travelll.jpg&amp;rch=e&amp;jsa=1&amp;sf=0&amp;cf=0&amp;is=0&amp;type=all" TargetMode="External"/><Relationship Id="rId16" Type="http://schemas.openxmlformats.org/officeDocument/2006/relationships/hyperlink" Target="http://go.mail.ru/frame.html?q=%EF%F3%F2%E5%F8%E5%F1%F2%E2%E8%E5&amp;imsrc=http://saloncars.com/catalog/images/09-Journey%20(1).jpg&amp;rch=e&amp;jsa=1&amp;sf=60&amp;cf=62&amp;is=0&amp;type=all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go.mail.ru/frame.html?q=%EF%F3%F2%E5%F8%E5%F1%F2%E2%E8%E5&amp;imsrc=http://world-atlas.ru/wp-content/204.jpg&amp;rch=e&amp;jsa=1&amp;sf=20&amp;cf=21&amp;is=0&amp;type=all" TargetMode="External"/><Relationship Id="rId11" Type="http://schemas.openxmlformats.org/officeDocument/2006/relationships/image" Target="../media/image13.jpeg"/><Relationship Id="rId5" Type="http://schemas.openxmlformats.org/officeDocument/2006/relationships/image" Target="../media/image10.jpeg"/><Relationship Id="rId15" Type="http://schemas.openxmlformats.org/officeDocument/2006/relationships/image" Target="../media/image15.jpeg"/><Relationship Id="rId10" Type="http://schemas.openxmlformats.org/officeDocument/2006/relationships/hyperlink" Target="http://go.mail.ru/frame.html?q=%E0%E2%F2%EE%E1%F3%F1&amp;imsrc=http://news4k.com/uploads/posts/2009-02/1234195585_20040717volzhanin.jpg&amp;rch=e&amp;jsa=1&amp;sf=0&amp;cf=17&amp;is=0&amp;type=all" TargetMode="External"/><Relationship Id="rId4" Type="http://schemas.openxmlformats.org/officeDocument/2006/relationships/hyperlink" Target="http://go.mail.ru/frame.html?q=%EF%F3%F2%E5%F8%E5%F1%F2%E2%E8%E5&amp;imsrc=http://hiblogger.net/img/userfiles/2007/03/14/10659/train.jpg&amp;rch=e&amp;jsa=1&amp;sf=0&amp;cf=5&amp;is=0&amp;type=all" TargetMode="External"/><Relationship Id="rId9" Type="http://schemas.openxmlformats.org/officeDocument/2006/relationships/image" Target="../media/image12.jpeg"/><Relationship Id="rId14" Type="http://schemas.openxmlformats.org/officeDocument/2006/relationships/hyperlink" Target="http://go.mail.ru/frame.html?q=%F5%EE%E4%FC%E1%E0&amp;imsrc=http://www.baby-ivf.ru/i/lifeinmotion.jpg&amp;rch=e&amp;jsa=1&amp;sf=0&amp;cf=7&amp;is=0&amp;type=all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Same Side Corner Rectangle 1"/>
          <p:cNvSpPr/>
          <p:nvPr/>
        </p:nvSpPr>
        <p:spPr>
          <a:xfrm rot="10800000">
            <a:off x="4499992" y="0"/>
            <a:ext cx="4464496" cy="3429000"/>
          </a:xfrm>
          <a:prstGeom prst="round2SameRect">
            <a:avLst>
              <a:gd name="adj1" fmla="val 14350"/>
              <a:gd name="adj2" fmla="val 0"/>
            </a:avLst>
          </a:prstGeom>
          <a:solidFill>
            <a:schemeClr val="accent6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499992" y="0"/>
            <a:ext cx="4176464" cy="3385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ko-KR" sz="4400" b="1" dirty="0" smtClean="0">
                <a:solidFill>
                  <a:schemeClr val="bg1"/>
                </a:solidFill>
                <a:latin typeface="Monotype Corsiva" pitchFamily="66" charset="0"/>
                <a:ea typeface="맑은 고딕" pitchFamily="50" charset="-127"/>
                <a:cs typeface="Arial" pitchFamily="34" charset="0"/>
              </a:rPr>
              <a:t>«Приёмы работы с текстом»</a:t>
            </a:r>
          </a:p>
          <a:p>
            <a:pPr algn="ctr"/>
            <a:endParaRPr lang="ru-RU" altLang="ko-KR" sz="1400" b="1" dirty="0" smtClean="0">
              <a:solidFill>
                <a:schemeClr val="bg1"/>
              </a:solidFill>
              <a:latin typeface="Monotype Corsiva" pitchFamily="66" charset="0"/>
              <a:ea typeface="맑은 고딕" pitchFamily="50" charset="-127"/>
              <a:cs typeface="Arial" pitchFamily="34" charset="0"/>
            </a:endParaRPr>
          </a:p>
          <a:p>
            <a:pPr algn="ctr"/>
            <a:endParaRPr lang="ru-RU" altLang="ko-KR" sz="1400" b="1" dirty="0" smtClean="0">
              <a:solidFill>
                <a:schemeClr val="bg1"/>
              </a:solidFill>
              <a:latin typeface="Monotype Corsiva" pitchFamily="66" charset="0"/>
              <a:ea typeface="맑은 고딕" pitchFamily="50" charset="-127"/>
              <a:cs typeface="Arial" pitchFamily="34" charset="0"/>
            </a:endParaRPr>
          </a:p>
          <a:p>
            <a:pPr algn="ctr"/>
            <a:endParaRPr lang="ru-RU" altLang="ko-KR" sz="1400" b="1" dirty="0" smtClean="0">
              <a:solidFill>
                <a:schemeClr val="bg1"/>
              </a:solidFill>
              <a:latin typeface="Monotype Corsiva" pitchFamily="66" charset="0"/>
              <a:ea typeface="맑은 고딕" pitchFamily="50" charset="-127"/>
              <a:cs typeface="Arial" pitchFamily="34" charset="0"/>
            </a:endParaRPr>
          </a:p>
          <a:p>
            <a:pPr algn="ctr"/>
            <a:r>
              <a:rPr lang="ru-RU" altLang="ko-KR" sz="2800" b="1" dirty="0" smtClean="0">
                <a:solidFill>
                  <a:schemeClr val="bg1"/>
                </a:solidFill>
                <a:latin typeface="Monotype Corsiva" pitchFamily="66" charset="0"/>
                <a:ea typeface="맑은 고딕" pitchFamily="50" charset="-127"/>
                <a:cs typeface="Arial" pitchFamily="34" charset="0"/>
              </a:rPr>
              <a:t>Методическая  копилка учителей английского языка</a:t>
            </a:r>
          </a:p>
          <a:p>
            <a:pPr algn="ctr"/>
            <a:r>
              <a:rPr lang="ru-RU" altLang="ko-KR" sz="2400" b="1" dirty="0" smtClean="0">
                <a:solidFill>
                  <a:schemeClr val="bg1"/>
                </a:solidFill>
                <a:latin typeface="Monotype Corsiva" pitchFamily="66" charset="0"/>
                <a:ea typeface="맑은 고딕" pitchFamily="50" charset="-127"/>
                <a:cs typeface="Arial" pitchFamily="34" charset="0"/>
              </a:rPr>
              <a:t>МБОУ СОШ №30</a:t>
            </a:r>
            <a:endParaRPr lang="en-US" altLang="ko-KR" sz="2400" b="1" dirty="0" smtClean="0">
              <a:solidFill>
                <a:schemeClr val="bg1"/>
              </a:solidFill>
              <a:latin typeface="Monotype Corsiva" pitchFamily="66" charset="0"/>
              <a:ea typeface="맑은 고딕" pitchFamily="50" charset="-127"/>
              <a:cs typeface="Arial" pitchFamily="34" charset="0"/>
            </a:endParaRPr>
          </a:p>
        </p:txBody>
      </p:sp>
      <p:grpSp>
        <p:nvGrpSpPr>
          <p:cNvPr id="4" name="Group 18"/>
          <p:cNvGrpSpPr/>
          <p:nvPr/>
        </p:nvGrpSpPr>
        <p:grpSpPr>
          <a:xfrm>
            <a:off x="5004048" y="2002531"/>
            <a:ext cx="3168352" cy="144016"/>
            <a:chOff x="899592" y="1359873"/>
            <a:chExt cx="3168352" cy="144016"/>
          </a:xfrm>
        </p:grpSpPr>
        <p:sp>
          <p:nvSpPr>
            <p:cNvPr id="3" name="Rectangle 2"/>
            <p:cNvSpPr/>
            <p:nvPr/>
          </p:nvSpPr>
          <p:spPr>
            <a:xfrm>
              <a:off x="2430865" y="1359873"/>
              <a:ext cx="144016" cy="144016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8"/>
            <p:cNvSpPr/>
            <p:nvPr/>
          </p:nvSpPr>
          <p:spPr>
            <a:xfrm rot="2700000">
              <a:off x="2430865" y="1359873"/>
              <a:ext cx="144016" cy="144016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6" name="Group 14"/>
            <p:cNvGrpSpPr/>
            <p:nvPr/>
          </p:nvGrpSpPr>
          <p:grpSpPr>
            <a:xfrm>
              <a:off x="2771800" y="1408806"/>
              <a:ext cx="1296144" cy="46150"/>
              <a:chOff x="2771800" y="1410205"/>
              <a:chExt cx="1296144" cy="46150"/>
            </a:xfrm>
          </p:grpSpPr>
          <p:cxnSp>
            <p:nvCxnSpPr>
              <p:cNvPr id="10" name="Straight Connector 9"/>
              <p:cNvCxnSpPr/>
              <p:nvPr/>
            </p:nvCxnSpPr>
            <p:spPr>
              <a:xfrm>
                <a:off x="2771800" y="1410205"/>
                <a:ext cx="1296144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2771800" y="1456355"/>
                <a:ext cx="927720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Group 15"/>
            <p:cNvGrpSpPr/>
            <p:nvPr/>
          </p:nvGrpSpPr>
          <p:grpSpPr>
            <a:xfrm flipH="1">
              <a:off x="899592" y="1408806"/>
              <a:ext cx="1296144" cy="46150"/>
              <a:chOff x="2771800" y="1410205"/>
              <a:chExt cx="1296144" cy="46150"/>
            </a:xfrm>
          </p:grpSpPr>
          <p:cxnSp>
            <p:nvCxnSpPr>
              <p:cNvPr id="17" name="Straight Connector 16"/>
              <p:cNvCxnSpPr/>
              <p:nvPr/>
            </p:nvCxnSpPr>
            <p:spPr>
              <a:xfrm>
                <a:off x="2771800" y="1410205"/>
                <a:ext cx="1296144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>
                <a:off x="2771800" y="1456355"/>
                <a:ext cx="927720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xmlns="" val="194122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/>
          </p:cNvSpPr>
          <p:nvPr>
            <p:ph type="title"/>
          </p:nvPr>
        </p:nvSpPr>
        <p:spPr>
          <a:xfrm>
            <a:off x="457200" y="333375"/>
            <a:ext cx="8229600" cy="647353"/>
          </a:xfrm>
        </p:spPr>
        <p:txBody>
          <a:bodyPr/>
          <a:lstStyle/>
          <a:p>
            <a:pPr algn="ctr"/>
            <a:r>
              <a:rPr lang="ru-RU" sz="3600" b="1" i="1" dirty="0" smtClean="0">
                <a:solidFill>
                  <a:srgbClr val="002060"/>
                </a:solidFill>
              </a:rPr>
              <a:t>Кластеры</a:t>
            </a:r>
          </a:p>
        </p:txBody>
      </p:sp>
      <p:sp>
        <p:nvSpPr>
          <p:cNvPr id="12291" name="AutoShape 4"/>
          <p:cNvSpPr>
            <a:spLocks noChangeArrowheads="1"/>
          </p:cNvSpPr>
          <p:nvPr/>
        </p:nvSpPr>
        <p:spPr bwMode="auto">
          <a:xfrm>
            <a:off x="3779912" y="3573016"/>
            <a:ext cx="1439862" cy="431800"/>
          </a:xfrm>
          <a:prstGeom prst="roundRect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b="1" i="1" dirty="0"/>
              <a:t>Country</a:t>
            </a:r>
            <a:endParaRPr lang="ru-RU" b="1" i="1" dirty="0"/>
          </a:p>
        </p:txBody>
      </p:sp>
      <p:sp>
        <p:nvSpPr>
          <p:cNvPr id="12292" name="AutoShape 6"/>
          <p:cNvSpPr>
            <a:spLocks noChangeArrowheads="1"/>
          </p:cNvSpPr>
          <p:nvPr/>
        </p:nvSpPr>
        <p:spPr bwMode="auto">
          <a:xfrm>
            <a:off x="3419872" y="6021288"/>
            <a:ext cx="2160191" cy="431800"/>
          </a:xfrm>
          <a:prstGeom prst="roundRect">
            <a:avLst>
              <a:gd name="adj" fmla="val 16667"/>
            </a:avLst>
          </a:prstGeom>
          <a:solidFill>
            <a:srgbClr val="FF7C80"/>
          </a:solidFill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b="1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Places of interest</a:t>
            </a:r>
          </a:p>
        </p:txBody>
      </p:sp>
      <p:sp>
        <p:nvSpPr>
          <p:cNvPr id="12293" name="AutoShape 7"/>
          <p:cNvSpPr>
            <a:spLocks noChangeArrowheads="1"/>
          </p:cNvSpPr>
          <p:nvPr/>
        </p:nvSpPr>
        <p:spPr bwMode="auto">
          <a:xfrm>
            <a:off x="6443662" y="6092825"/>
            <a:ext cx="1800745" cy="431800"/>
          </a:xfrm>
          <a:prstGeom prst="roundRect">
            <a:avLst>
              <a:gd name="adj" fmla="val 16667"/>
            </a:avLst>
          </a:prstGeom>
          <a:solidFill>
            <a:schemeClr val="accent3">
              <a:lumMod val="85000"/>
            </a:schemeClr>
          </a:soli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b="1" i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Political system</a:t>
            </a:r>
            <a:endParaRPr lang="ru-RU" b="1" i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2294" name="AutoShape 8"/>
          <p:cNvSpPr>
            <a:spLocks noChangeArrowheads="1"/>
          </p:cNvSpPr>
          <p:nvPr/>
        </p:nvSpPr>
        <p:spPr bwMode="auto">
          <a:xfrm>
            <a:off x="1547813" y="6021388"/>
            <a:ext cx="1439862" cy="431800"/>
          </a:xfrm>
          <a:prstGeom prst="roundRect">
            <a:avLst>
              <a:gd name="adj" fmla="val 16667"/>
            </a:avLst>
          </a:prstGeom>
          <a:solidFill>
            <a:srgbClr val="FF7C80"/>
          </a:solidFill>
          <a:ln>
            <a:solidFill>
              <a:srgbClr val="002060"/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b="1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Holidays</a:t>
            </a:r>
            <a:endParaRPr lang="ru-RU" b="1" i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2295" name="AutoShape 9"/>
          <p:cNvSpPr>
            <a:spLocks noChangeArrowheads="1"/>
          </p:cNvSpPr>
          <p:nvPr/>
        </p:nvSpPr>
        <p:spPr bwMode="auto">
          <a:xfrm>
            <a:off x="7380288" y="4941888"/>
            <a:ext cx="1439862" cy="4318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b="1" i="1" dirty="0" smtClean="0">
                <a:solidFill>
                  <a:srgbClr val="CC00CC"/>
                </a:solidFill>
              </a:rPr>
              <a:t>Language</a:t>
            </a:r>
            <a:endParaRPr lang="ru-RU" b="1" i="1" dirty="0" smtClean="0">
              <a:solidFill>
                <a:srgbClr val="CC00CC"/>
              </a:solidFill>
            </a:endParaRPr>
          </a:p>
        </p:txBody>
      </p:sp>
      <p:sp>
        <p:nvSpPr>
          <p:cNvPr id="12296" name="AutoShape 10"/>
          <p:cNvSpPr>
            <a:spLocks noChangeArrowheads="1"/>
          </p:cNvSpPr>
          <p:nvPr/>
        </p:nvSpPr>
        <p:spPr bwMode="auto">
          <a:xfrm>
            <a:off x="107950" y="4869160"/>
            <a:ext cx="1943770" cy="576064"/>
          </a:xfrm>
          <a:prstGeom prst="roundRect">
            <a:avLst>
              <a:gd name="adj" fmla="val 16667"/>
            </a:avLst>
          </a:prstGeom>
          <a:solidFill>
            <a:srgbClr val="FF7C80"/>
          </a:solidFill>
          <a:ln>
            <a:solidFill>
              <a:srgbClr val="002060"/>
            </a:solidFill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b="1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Traditions</a:t>
            </a:r>
            <a:endParaRPr lang="ru-RU" b="1" i="1" dirty="0" smtClean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2297" name="AutoShape 11"/>
          <p:cNvSpPr>
            <a:spLocks noChangeArrowheads="1"/>
          </p:cNvSpPr>
          <p:nvPr/>
        </p:nvSpPr>
        <p:spPr bwMode="auto">
          <a:xfrm>
            <a:off x="107950" y="2997200"/>
            <a:ext cx="1727746" cy="936625"/>
          </a:xfrm>
          <a:prstGeom prst="roundRect">
            <a:avLst>
              <a:gd name="adj" fmla="val 16667"/>
            </a:avLst>
          </a:prstGeom>
          <a:solidFill>
            <a:schemeClr val="tx2">
              <a:lumMod val="40000"/>
              <a:lumOff val="60000"/>
            </a:schemeClr>
          </a:solidFill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b="1" i="1" dirty="0" smtClean="0">
                <a:solidFill>
                  <a:srgbClr val="002060"/>
                </a:solidFill>
              </a:rPr>
              <a:t>Geographical</a:t>
            </a:r>
          </a:p>
          <a:p>
            <a:pPr algn="ctr"/>
            <a:r>
              <a:rPr lang="en-US" b="1" i="1" dirty="0" smtClean="0">
                <a:solidFill>
                  <a:srgbClr val="002060"/>
                </a:solidFill>
              </a:rPr>
              <a:t> position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12298" name="AutoShape 12"/>
          <p:cNvSpPr>
            <a:spLocks noChangeArrowheads="1"/>
          </p:cNvSpPr>
          <p:nvPr/>
        </p:nvSpPr>
        <p:spPr bwMode="auto">
          <a:xfrm>
            <a:off x="7308304" y="3284984"/>
            <a:ext cx="1439863" cy="4318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b="1" i="1" dirty="0">
                <a:solidFill>
                  <a:srgbClr val="CC00FF"/>
                </a:solidFill>
              </a:rPr>
              <a:t>Population</a:t>
            </a:r>
            <a:endParaRPr lang="ru-RU" b="1" i="1" dirty="0">
              <a:solidFill>
                <a:srgbClr val="CC00FF"/>
              </a:solidFill>
            </a:endParaRPr>
          </a:p>
        </p:txBody>
      </p:sp>
      <p:sp>
        <p:nvSpPr>
          <p:cNvPr id="12299" name="AutoShape 13"/>
          <p:cNvSpPr>
            <a:spLocks noChangeArrowheads="1"/>
          </p:cNvSpPr>
          <p:nvPr/>
        </p:nvSpPr>
        <p:spPr bwMode="auto">
          <a:xfrm>
            <a:off x="539552" y="1412776"/>
            <a:ext cx="1799853" cy="647700"/>
          </a:xfrm>
          <a:prstGeom prst="roundRect">
            <a:avLst>
              <a:gd name="adj" fmla="val 16667"/>
            </a:avLst>
          </a:prstGeom>
          <a:solidFill>
            <a:schemeClr val="bg2">
              <a:lumMod val="90000"/>
            </a:schemeClr>
          </a:solidFill>
          <a:ln>
            <a:solidFill>
              <a:srgbClr val="002060"/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b="1" i="1" dirty="0">
                <a:solidFill>
                  <a:srgbClr val="002060"/>
                </a:solidFill>
              </a:rPr>
              <a:t>Capital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12300" name="AutoShape 14"/>
          <p:cNvSpPr>
            <a:spLocks noChangeArrowheads="1"/>
          </p:cNvSpPr>
          <p:nvPr/>
        </p:nvSpPr>
        <p:spPr bwMode="auto">
          <a:xfrm>
            <a:off x="6732240" y="1700808"/>
            <a:ext cx="1439862" cy="43180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Main cities</a:t>
            </a:r>
            <a:endParaRPr lang="ru-RU" b="1" i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301" name="AutoShape 15"/>
          <p:cNvSpPr>
            <a:spLocks noChangeArrowheads="1"/>
          </p:cNvSpPr>
          <p:nvPr/>
        </p:nvSpPr>
        <p:spPr bwMode="auto">
          <a:xfrm>
            <a:off x="3419872" y="1268760"/>
            <a:ext cx="1981181" cy="575791"/>
          </a:xfrm>
          <a:prstGeom prst="roundRect">
            <a:avLst>
              <a:gd name="adj" fmla="val 16667"/>
            </a:avLst>
          </a:prstGeom>
          <a:solidFill>
            <a:schemeClr val="tx2">
              <a:lumMod val="40000"/>
              <a:lumOff val="60000"/>
            </a:schemeClr>
          </a:soli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b="1" i="1" dirty="0" smtClean="0">
                <a:solidFill>
                  <a:schemeClr val="bg2">
                    <a:lumMod val="25000"/>
                  </a:schemeClr>
                </a:solidFill>
              </a:rPr>
              <a:t>Territory</a:t>
            </a:r>
            <a:endParaRPr lang="ru-RU" b="1" i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2302" name="Line 18"/>
          <p:cNvSpPr>
            <a:spLocks noChangeShapeType="1"/>
          </p:cNvSpPr>
          <p:nvPr/>
        </p:nvSpPr>
        <p:spPr bwMode="auto">
          <a:xfrm flipV="1">
            <a:off x="4499992" y="1916832"/>
            <a:ext cx="0" cy="15843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03" name="Line 19"/>
          <p:cNvSpPr>
            <a:spLocks noChangeShapeType="1"/>
          </p:cNvSpPr>
          <p:nvPr/>
        </p:nvSpPr>
        <p:spPr bwMode="auto">
          <a:xfrm flipV="1">
            <a:off x="5292080" y="2204864"/>
            <a:ext cx="151130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04" name="Line 20"/>
          <p:cNvSpPr>
            <a:spLocks noChangeShapeType="1"/>
          </p:cNvSpPr>
          <p:nvPr/>
        </p:nvSpPr>
        <p:spPr bwMode="auto">
          <a:xfrm flipH="1" flipV="1">
            <a:off x="2339752" y="2132856"/>
            <a:ext cx="1439862" cy="13684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05" name="Line 21"/>
          <p:cNvSpPr>
            <a:spLocks noChangeShapeType="1"/>
          </p:cNvSpPr>
          <p:nvPr/>
        </p:nvSpPr>
        <p:spPr bwMode="auto">
          <a:xfrm flipV="1">
            <a:off x="5220072" y="3501008"/>
            <a:ext cx="208915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06" name="Line 22"/>
          <p:cNvSpPr>
            <a:spLocks noChangeShapeType="1"/>
          </p:cNvSpPr>
          <p:nvPr/>
        </p:nvSpPr>
        <p:spPr bwMode="auto">
          <a:xfrm flipH="1" flipV="1">
            <a:off x="1763688" y="3645024"/>
            <a:ext cx="2016125" cy="1444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07" name="Line 23"/>
          <p:cNvSpPr>
            <a:spLocks noChangeShapeType="1"/>
          </p:cNvSpPr>
          <p:nvPr/>
        </p:nvSpPr>
        <p:spPr bwMode="auto">
          <a:xfrm>
            <a:off x="5219700" y="4005263"/>
            <a:ext cx="2160588" cy="11525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08" name="Line 24"/>
          <p:cNvSpPr>
            <a:spLocks noChangeShapeType="1"/>
          </p:cNvSpPr>
          <p:nvPr/>
        </p:nvSpPr>
        <p:spPr bwMode="auto">
          <a:xfrm flipH="1">
            <a:off x="2051050" y="4005263"/>
            <a:ext cx="1728788" cy="11525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09" name="Line 25"/>
          <p:cNvSpPr>
            <a:spLocks noChangeShapeType="1"/>
          </p:cNvSpPr>
          <p:nvPr/>
        </p:nvSpPr>
        <p:spPr bwMode="auto">
          <a:xfrm flipH="1">
            <a:off x="2268538" y="4076700"/>
            <a:ext cx="1943100" cy="19446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10" name="Line 26"/>
          <p:cNvSpPr>
            <a:spLocks noChangeShapeType="1"/>
          </p:cNvSpPr>
          <p:nvPr/>
        </p:nvSpPr>
        <p:spPr bwMode="auto">
          <a:xfrm>
            <a:off x="4787900" y="4076700"/>
            <a:ext cx="2520950" cy="20161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11" name="Line 27"/>
          <p:cNvSpPr>
            <a:spLocks noChangeShapeType="1"/>
          </p:cNvSpPr>
          <p:nvPr/>
        </p:nvSpPr>
        <p:spPr bwMode="auto">
          <a:xfrm>
            <a:off x="4499992" y="4005064"/>
            <a:ext cx="71437" cy="20161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944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/>
                </a:solidFill>
              </a:rPr>
              <a:t>Кластер «</a:t>
            </a:r>
            <a:r>
              <a:rPr lang="en-GB" b="1" dirty="0" smtClean="0">
                <a:solidFill>
                  <a:schemeClr val="accent2"/>
                </a:solidFill>
              </a:rPr>
              <a:t>Shops</a:t>
            </a:r>
            <a:r>
              <a:rPr lang="ru-RU" b="1" dirty="0" smtClean="0">
                <a:solidFill>
                  <a:schemeClr val="accent2"/>
                </a:solidFill>
              </a:rPr>
              <a:t>» 6 класс</a:t>
            </a:r>
            <a:endParaRPr lang="ru-RU" dirty="0"/>
          </a:p>
        </p:txBody>
      </p:sp>
      <p:pic>
        <p:nvPicPr>
          <p:cNvPr id="4" name="Picture 3" descr="C:\Users\Людмила\Documents\разное\фото\урок\SDC1283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44957" y="1609725"/>
            <a:ext cx="7063486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Oval 2"/>
          <p:cNvSpPr>
            <a:spLocks noChangeArrowheads="1"/>
          </p:cNvSpPr>
          <p:nvPr/>
        </p:nvSpPr>
        <p:spPr bwMode="auto">
          <a:xfrm>
            <a:off x="2123728" y="2348880"/>
            <a:ext cx="3240360" cy="1368151"/>
          </a:xfrm>
          <a:prstGeom prst="ellipse">
            <a:avLst/>
          </a:prstGeom>
          <a:solidFill>
            <a:srgbClr val="9BBB59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transport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AutoShape 3"/>
          <p:cNvSpPr>
            <a:spLocks noChangeArrowheads="1"/>
          </p:cNvSpPr>
          <p:nvPr/>
        </p:nvSpPr>
        <p:spPr bwMode="auto">
          <a:xfrm rot="9975690">
            <a:off x="3287159" y="1539582"/>
            <a:ext cx="554038" cy="768350"/>
          </a:xfrm>
          <a:prstGeom prst="downArrow">
            <a:avLst>
              <a:gd name="adj1" fmla="val 50000"/>
              <a:gd name="adj2" fmla="val 34670"/>
            </a:avLst>
          </a:prstGeom>
          <a:solidFill>
            <a:srgbClr val="9BBB59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Oval 4"/>
          <p:cNvSpPr>
            <a:spLocks noChangeArrowheads="1"/>
          </p:cNvSpPr>
          <p:nvPr/>
        </p:nvSpPr>
        <p:spPr bwMode="auto">
          <a:xfrm>
            <a:off x="2411760" y="260648"/>
            <a:ext cx="2304255" cy="1230312"/>
          </a:xfrm>
          <a:prstGeom prst="ellipse">
            <a:avLst/>
          </a:prstGeom>
          <a:solidFill>
            <a:srgbClr val="C2D69B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plane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Oval 5"/>
          <p:cNvSpPr>
            <a:spLocks noChangeArrowheads="1"/>
          </p:cNvSpPr>
          <p:nvPr/>
        </p:nvSpPr>
        <p:spPr bwMode="auto">
          <a:xfrm rot="895048">
            <a:off x="4984425" y="1363441"/>
            <a:ext cx="2015555" cy="1230312"/>
          </a:xfrm>
          <a:prstGeom prst="ellipse">
            <a:avLst/>
          </a:prstGeom>
          <a:solidFill>
            <a:srgbClr val="C2D69B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taxi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AutoShape 6"/>
          <p:cNvSpPr>
            <a:spLocks noChangeArrowheads="1"/>
          </p:cNvSpPr>
          <p:nvPr/>
        </p:nvSpPr>
        <p:spPr bwMode="auto">
          <a:xfrm rot="12866488">
            <a:off x="4613821" y="2001259"/>
            <a:ext cx="468312" cy="547687"/>
          </a:xfrm>
          <a:prstGeom prst="downArrow">
            <a:avLst>
              <a:gd name="adj1" fmla="val 50000"/>
              <a:gd name="adj2" fmla="val 29237"/>
            </a:avLst>
          </a:prstGeom>
          <a:solidFill>
            <a:srgbClr val="9BBB59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1" name="Oval 7"/>
          <p:cNvSpPr>
            <a:spLocks noChangeArrowheads="1"/>
          </p:cNvSpPr>
          <p:nvPr/>
        </p:nvSpPr>
        <p:spPr bwMode="auto">
          <a:xfrm rot="-1678560">
            <a:off x="129590" y="243351"/>
            <a:ext cx="2032000" cy="105868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airport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2" name="AutoShape 8"/>
          <p:cNvSpPr>
            <a:spLocks noChangeArrowheads="1"/>
          </p:cNvSpPr>
          <p:nvPr/>
        </p:nvSpPr>
        <p:spPr bwMode="auto">
          <a:xfrm rot="12400207">
            <a:off x="1482450" y="2495919"/>
            <a:ext cx="782364" cy="536575"/>
          </a:xfrm>
          <a:prstGeom prst="rightArrow">
            <a:avLst>
              <a:gd name="adj1" fmla="val 50000"/>
              <a:gd name="adj2" fmla="val 44453"/>
            </a:avLst>
          </a:prstGeom>
          <a:solidFill>
            <a:srgbClr val="9BBB59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Oval 9"/>
          <p:cNvSpPr>
            <a:spLocks noChangeArrowheads="1"/>
          </p:cNvSpPr>
          <p:nvPr/>
        </p:nvSpPr>
        <p:spPr bwMode="auto">
          <a:xfrm rot="-1642360">
            <a:off x="-48645" y="1700614"/>
            <a:ext cx="2145477" cy="1096153"/>
          </a:xfrm>
          <a:prstGeom prst="ellipse">
            <a:avLst/>
          </a:prstGeom>
          <a:solidFill>
            <a:srgbClr val="C2D69B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ship, </a:t>
            </a: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ferry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4" name="AutoShape 10"/>
          <p:cNvSpPr>
            <a:spLocks noChangeArrowheads="1"/>
          </p:cNvSpPr>
          <p:nvPr/>
        </p:nvSpPr>
        <p:spPr bwMode="auto">
          <a:xfrm rot="16576737">
            <a:off x="5280331" y="3159067"/>
            <a:ext cx="506412" cy="1009650"/>
          </a:xfrm>
          <a:prstGeom prst="downArrow">
            <a:avLst>
              <a:gd name="adj1" fmla="val 50000"/>
              <a:gd name="adj2" fmla="val 49843"/>
            </a:avLst>
          </a:prstGeom>
          <a:solidFill>
            <a:srgbClr val="9BBB59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5" name="Oval 11"/>
          <p:cNvSpPr>
            <a:spLocks noChangeArrowheads="1"/>
          </p:cNvSpPr>
          <p:nvPr/>
        </p:nvSpPr>
        <p:spPr bwMode="auto">
          <a:xfrm>
            <a:off x="6012160" y="3068960"/>
            <a:ext cx="2096144" cy="1152128"/>
          </a:xfrm>
          <a:prstGeom prst="ellipse">
            <a:avLst/>
          </a:prstGeom>
          <a:solidFill>
            <a:srgbClr val="C2D69B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car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6" name="AutoShape 12"/>
          <p:cNvSpPr>
            <a:spLocks noChangeArrowheads="1"/>
          </p:cNvSpPr>
          <p:nvPr/>
        </p:nvSpPr>
        <p:spPr bwMode="auto">
          <a:xfrm rot="-2313947">
            <a:off x="4160680" y="3636100"/>
            <a:ext cx="533400" cy="946150"/>
          </a:xfrm>
          <a:prstGeom prst="downArrow">
            <a:avLst>
              <a:gd name="adj1" fmla="val 50000"/>
              <a:gd name="adj2" fmla="val 44345"/>
            </a:avLst>
          </a:prstGeom>
          <a:solidFill>
            <a:srgbClr val="9BBB59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7" name="AutoShape 13"/>
          <p:cNvSpPr>
            <a:spLocks noChangeArrowheads="1"/>
          </p:cNvSpPr>
          <p:nvPr/>
        </p:nvSpPr>
        <p:spPr bwMode="auto">
          <a:xfrm rot="7507376">
            <a:off x="2577182" y="3760121"/>
            <a:ext cx="663575" cy="396875"/>
          </a:xfrm>
          <a:prstGeom prst="rightArrow">
            <a:avLst>
              <a:gd name="adj1" fmla="val 50000"/>
              <a:gd name="adj2" fmla="val 41800"/>
            </a:avLst>
          </a:prstGeom>
          <a:solidFill>
            <a:srgbClr val="9BBB59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8" name="Oval 14"/>
          <p:cNvSpPr>
            <a:spLocks noChangeArrowheads="1"/>
          </p:cNvSpPr>
          <p:nvPr/>
        </p:nvSpPr>
        <p:spPr bwMode="auto">
          <a:xfrm>
            <a:off x="4499992" y="4365104"/>
            <a:ext cx="2201863" cy="1152128"/>
          </a:xfrm>
          <a:prstGeom prst="ellipse">
            <a:avLst/>
          </a:prstGeom>
          <a:solidFill>
            <a:srgbClr val="C2D69B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bus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9" name="Oval 15"/>
          <p:cNvSpPr>
            <a:spLocks noChangeArrowheads="1"/>
          </p:cNvSpPr>
          <p:nvPr/>
        </p:nvSpPr>
        <p:spPr bwMode="auto">
          <a:xfrm>
            <a:off x="1403648" y="4293096"/>
            <a:ext cx="2212975" cy="1285875"/>
          </a:xfrm>
          <a:prstGeom prst="ellipse">
            <a:avLst/>
          </a:prstGeom>
          <a:solidFill>
            <a:srgbClr val="C2D69B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train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0" name="Oval 16"/>
          <p:cNvSpPr>
            <a:spLocks noChangeArrowheads="1"/>
          </p:cNvSpPr>
          <p:nvPr/>
        </p:nvSpPr>
        <p:spPr bwMode="auto">
          <a:xfrm rot="686078">
            <a:off x="5614971" y="227475"/>
            <a:ext cx="2393950" cy="989939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radio</a:t>
            </a: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taxis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1" name="Oval 17"/>
          <p:cNvSpPr>
            <a:spLocks noChangeArrowheads="1"/>
          </p:cNvSpPr>
          <p:nvPr/>
        </p:nvSpPr>
        <p:spPr bwMode="auto">
          <a:xfrm rot="4158002">
            <a:off x="6509748" y="5258503"/>
            <a:ext cx="2054014" cy="94392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house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2" name="Oval 18"/>
          <p:cNvSpPr>
            <a:spLocks noChangeArrowheads="1"/>
          </p:cNvSpPr>
          <p:nvPr/>
        </p:nvSpPr>
        <p:spPr bwMode="auto">
          <a:xfrm rot="-1523367">
            <a:off x="4081880" y="5701049"/>
            <a:ext cx="2320040" cy="869959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bus</a:t>
            </a: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station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3" name="Oval 19"/>
          <p:cNvSpPr>
            <a:spLocks noChangeArrowheads="1"/>
          </p:cNvSpPr>
          <p:nvPr/>
        </p:nvSpPr>
        <p:spPr bwMode="auto">
          <a:xfrm rot="20360846">
            <a:off x="1619316" y="5709022"/>
            <a:ext cx="2179638" cy="97761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railway</a:t>
            </a: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station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4" name="Oval 20"/>
          <p:cNvSpPr>
            <a:spLocks noChangeArrowheads="1"/>
          </p:cNvSpPr>
          <p:nvPr/>
        </p:nvSpPr>
        <p:spPr bwMode="auto">
          <a:xfrm rot="17393298">
            <a:off x="-504301" y="3994366"/>
            <a:ext cx="2302981" cy="927298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marina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45" name="AutoShape 21"/>
          <p:cNvCxnSpPr>
            <a:cxnSpLocks noChangeShapeType="1"/>
          </p:cNvCxnSpPr>
          <p:nvPr/>
        </p:nvCxnSpPr>
        <p:spPr bwMode="auto">
          <a:xfrm flipV="1">
            <a:off x="6228184" y="1268760"/>
            <a:ext cx="677862" cy="101600"/>
          </a:xfrm>
          <a:prstGeom prst="straightConnector1">
            <a:avLst/>
          </a:prstGeom>
          <a:noFill/>
          <a:ln w="5715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</p:cxnSp>
      <p:cxnSp>
        <p:nvCxnSpPr>
          <p:cNvPr id="1046" name="AutoShape 22"/>
          <p:cNvCxnSpPr>
            <a:cxnSpLocks noChangeShapeType="1"/>
          </p:cNvCxnSpPr>
          <p:nvPr/>
        </p:nvCxnSpPr>
        <p:spPr bwMode="auto">
          <a:xfrm flipV="1">
            <a:off x="1763688" y="836712"/>
            <a:ext cx="677862" cy="101600"/>
          </a:xfrm>
          <a:prstGeom prst="straightConnector1">
            <a:avLst/>
          </a:prstGeom>
          <a:noFill/>
          <a:ln w="5715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</p:cxnSp>
      <p:cxnSp>
        <p:nvCxnSpPr>
          <p:cNvPr id="1047" name="AutoShape 23"/>
          <p:cNvCxnSpPr>
            <a:cxnSpLocks noChangeShapeType="1"/>
          </p:cNvCxnSpPr>
          <p:nvPr/>
        </p:nvCxnSpPr>
        <p:spPr bwMode="auto">
          <a:xfrm flipH="1">
            <a:off x="467544" y="2996952"/>
            <a:ext cx="306388" cy="835025"/>
          </a:xfrm>
          <a:prstGeom prst="straightConnector1">
            <a:avLst/>
          </a:prstGeom>
          <a:noFill/>
          <a:ln w="5715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</p:cxnSp>
      <p:cxnSp>
        <p:nvCxnSpPr>
          <p:cNvPr id="1048" name="AutoShape 24"/>
          <p:cNvCxnSpPr>
            <a:cxnSpLocks noChangeShapeType="1"/>
          </p:cNvCxnSpPr>
          <p:nvPr/>
        </p:nvCxnSpPr>
        <p:spPr bwMode="auto">
          <a:xfrm>
            <a:off x="1907704" y="5517232"/>
            <a:ext cx="0" cy="642937"/>
          </a:xfrm>
          <a:prstGeom prst="straightConnector1">
            <a:avLst/>
          </a:prstGeom>
          <a:noFill/>
          <a:ln w="5715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</p:cxnSp>
      <p:cxnSp>
        <p:nvCxnSpPr>
          <p:cNvPr id="1049" name="AutoShape 25"/>
          <p:cNvCxnSpPr>
            <a:cxnSpLocks noChangeShapeType="1"/>
          </p:cNvCxnSpPr>
          <p:nvPr/>
        </p:nvCxnSpPr>
        <p:spPr bwMode="auto">
          <a:xfrm flipV="1">
            <a:off x="7380312" y="4005064"/>
            <a:ext cx="576064" cy="744216"/>
          </a:xfrm>
          <a:prstGeom prst="straightConnector1">
            <a:avLst/>
          </a:prstGeom>
          <a:noFill/>
          <a:ln w="5715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</p:cxnSp>
      <p:cxnSp>
        <p:nvCxnSpPr>
          <p:cNvPr id="1050" name="AutoShape 26"/>
          <p:cNvCxnSpPr>
            <a:cxnSpLocks noChangeShapeType="1"/>
          </p:cNvCxnSpPr>
          <p:nvPr/>
        </p:nvCxnSpPr>
        <p:spPr bwMode="auto">
          <a:xfrm>
            <a:off x="4860032" y="5373216"/>
            <a:ext cx="0" cy="642937"/>
          </a:xfrm>
          <a:prstGeom prst="straightConnector1">
            <a:avLst/>
          </a:prstGeom>
          <a:noFill/>
          <a:ln w="5715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AppData\Local\Temp\7zO83570157\IMG_20210414_1114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50" y="404664"/>
            <a:ext cx="5143500" cy="60486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7242048" cy="936104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smtClean="0"/>
              <a:t>What ways of travelling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en-US" sz="2800" b="1" dirty="0" smtClean="0"/>
              <a:t>do you know?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    </a:t>
            </a: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Picture 6" descr="http://images-partners.google.com/images?q=tbn:moks212YrPBGOM::http%3A//sobiratelzvezd.ru/wallpapers/travelll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980728"/>
            <a:ext cx="148590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http://images-partners.google.com/images?q=tbn:CzQWEtlL-Z488M::http%3A//hiblogger.net/img/userfiles/2007/03/14/10659/train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2564904"/>
            <a:ext cx="1495425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http://images-partners.google.com/images?q=tbn:titRzR2ohMN_jM::http%3A//world-atlas.ru/wp-content/204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76256" y="332656"/>
            <a:ext cx="152400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6" descr="http://images-partners.google.com/images?q=tbn:I-C7xabXU4FscM::http%3A//media.club4x4.ru/uploads/posts/1181140729%5F1.jp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499992" y="5085184"/>
            <a:ext cx="109537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4" descr="http://images-partners.google.com/images?q=tbn:kQ6zMrxKVn3JCM::http%3A//news4k.com/uploads/posts/2009-02/1234195585%5F20040717volzhanin.jp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620000" y="4365104"/>
            <a:ext cx="152400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0" descr="http://images-partners.google.com/images?q=tbn:pTeP2qui9Pt0tM::http%3A//prostir.museum/images/uploads/news/6731/%25D0%25BC%25D0%25BE%25D1%2580%25D0%25B5.jpg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67544" y="5229200"/>
            <a:ext cx="1524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http://images-partners.google.com/images?q=tbn:v4zyHOcTDjylvM::http%3A//www.baby-ivf.ru/i/lifeinmotion.jpg">
            <a:hlinkClick r:id="rId14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452320" y="2060848"/>
            <a:ext cx="1524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Овал 18"/>
          <p:cNvSpPr/>
          <p:nvPr/>
        </p:nvSpPr>
        <p:spPr>
          <a:xfrm>
            <a:off x="3707904" y="2636912"/>
            <a:ext cx="3384376" cy="10081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dirty="0" smtClean="0"/>
              <a:t>Ways of travelling</a:t>
            </a:r>
            <a:endParaRPr lang="ru-RU" sz="2400" dirty="0"/>
          </a:p>
        </p:txBody>
      </p:sp>
      <p:sp>
        <p:nvSpPr>
          <p:cNvPr id="21" name="Овал 20"/>
          <p:cNvSpPr/>
          <p:nvPr/>
        </p:nvSpPr>
        <p:spPr>
          <a:xfrm>
            <a:off x="2123728" y="1340768"/>
            <a:ext cx="1584176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by ship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1979712" y="2636912"/>
            <a:ext cx="1656184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dirty="0" smtClean="0"/>
              <a:t>by train</a:t>
            </a:r>
            <a:endParaRPr lang="ru-RU" sz="2400" dirty="0"/>
          </a:p>
        </p:txBody>
      </p:sp>
      <p:sp>
        <p:nvSpPr>
          <p:cNvPr id="24" name="Овал 23"/>
          <p:cNvSpPr/>
          <p:nvPr/>
        </p:nvSpPr>
        <p:spPr>
          <a:xfrm>
            <a:off x="2123728" y="4005064"/>
            <a:ext cx="1440160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Aft>
                <a:spcPts val="0"/>
              </a:spcAft>
              <a:defRPr/>
            </a:pPr>
            <a:r>
              <a:rPr lang="en-US" sz="2400" dirty="0" smtClean="0">
                <a:solidFill>
                  <a:schemeClr val="bg1"/>
                </a:solidFill>
              </a:rPr>
              <a:t>by car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2123728" y="5229200"/>
            <a:ext cx="1418456" cy="10081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Aft>
                <a:spcPts val="0"/>
              </a:spcAft>
              <a:defRPr/>
            </a:pPr>
            <a:r>
              <a:rPr lang="en-US" sz="2400" dirty="0" smtClean="0">
                <a:solidFill>
                  <a:schemeClr val="bg1"/>
                </a:solidFill>
              </a:rPr>
              <a:t>by sea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5580112" y="1484784"/>
            <a:ext cx="1800200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dirty="0" smtClean="0"/>
              <a:t>by plane</a:t>
            </a:r>
            <a:endParaRPr lang="ru-RU" sz="2400" dirty="0"/>
          </a:p>
        </p:txBody>
      </p:sp>
      <p:sp>
        <p:nvSpPr>
          <p:cNvPr id="27" name="Овал 26"/>
          <p:cNvSpPr/>
          <p:nvPr/>
        </p:nvSpPr>
        <p:spPr>
          <a:xfrm>
            <a:off x="4427984" y="4149080"/>
            <a:ext cx="1800200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Aft>
                <a:spcPts val="0"/>
              </a:spcAft>
              <a:defRPr/>
            </a:pPr>
            <a:r>
              <a:rPr lang="en-US" sz="2400" dirty="0" smtClean="0">
                <a:solidFill>
                  <a:schemeClr val="bg1"/>
                </a:solidFill>
              </a:rPr>
              <a:t>by bike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7164288" y="5589240"/>
            <a:ext cx="1584176" cy="10584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dirty="0" smtClean="0"/>
              <a:t>by bus</a:t>
            </a:r>
            <a:endParaRPr lang="ru-RU" sz="2400" dirty="0"/>
          </a:p>
        </p:txBody>
      </p:sp>
      <p:cxnSp>
        <p:nvCxnSpPr>
          <p:cNvPr id="34" name="Прямая со стрелкой 33"/>
          <p:cNvCxnSpPr/>
          <p:nvPr/>
        </p:nvCxnSpPr>
        <p:spPr>
          <a:xfrm>
            <a:off x="3779912" y="1844824"/>
            <a:ext cx="720080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stCxn id="26" idx="2"/>
          </p:cNvCxnSpPr>
          <p:nvPr/>
        </p:nvCxnSpPr>
        <p:spPr>
          <a:xfrm flipH="1">
            <a:off x="4932040" y="1952836"/>
            <a:ext cx="648072" cy="5400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3491880" y="3501008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V="1">
            <a:off x="3707904" y="3717032"/>
            <a:ext cx="72008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flipV="1">
            <a:off x="3491880" y="3645024"/>
            <a:ext cx="1224136" cy="17281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6084168" y="3573016"/>
            <a:ext cx="1008112" cy="2304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Овал 44"/>
          <p:cNvSpPr/>
          <p:nvPr/>
        </p:nvSpPr>
        <p:spPr>
          <a:xfrm>
            <a:off x="6588224" y="3429000"/>
            <a:ext cx="1224136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Aft>
                <a:spcPts val="0"/>
              </a:spcAft>
              <a:defRPr/>
            </a:pPr>
            <a:r>
              <a:rPr lang="en-US" sz="2400" dirty="0" smtClean="0">
                <a:solidFill>
                  <a:schemeClr val="bg1"/>
                </a:solidFill>
              </a:rPr>
              <a:t> on  foot</a:t>
            </a:r>
            <a:endParaRPr lang="ru-RU" sz="2400" dirty="0">
              <a:solidFill>
                <a:schemeClr val="bg1"/>
              </a:solidFill>
            </a:endParaRPr>
          </a:p>
        </p:txBody>
      </p:sp>
      <p:cxnSp>
        <p:nvCxnSpPr>
          <p:cNvPr id="48" name="Прямая со стрелкой 47"/>
          <p:cNvCxnSpPr>
            <a:endCxn id="45" idx="0"/>
          </p:cNvCxnSpPr>
          <p:nvPr/>
        </p:nvCxnSpPr>
        <p:spPr>
          <a:xfrm>
            <a:off x="6948264" y="3284984"/>
            <a:ext cx="252028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Picture 8" descr="http://images-partners.google.com/images?q=tbn:86QChuMCUE1DbM::http%3A//saloncars.com/catalog/images/09-Journey%2520%281%29.jpg">
            <a:hlinkClick r:id="rId16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95536" y="4005064"/>
            <a:ext cx="152400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2" name="Прямая со стрелкой 51"/>
          <p:cNvCxnSpPr/>
          <p:nvPr/>
        </p:nvCxnSpPr>
        <p:spPr>
          <a:xfrm flipV="1">
            <a:off x="5436096" y="3717032"/>
            <a:ext cx="72008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8000" dirty="0" smtClean="0">
                <a:solidFill>
                  <a:schemeClr val="accent2">
                    <a:lumMod val="50000"/>
                  </a:schemeClr>
                </a:solidFill>
              </a:rPr>
              <a:t>«</a:t>
            </a:r>
            <a:r>
              <a:rPr lang="ru-RU" sz="8000" dirty="0" err="1" smtClean="0">
                <a:solidFill>
                  <a:schemeClr val="accent2">
                    <a:lumMod val="50000"/>
                  </a:schemeClr>
                </a:solidFill>
              </a:rPr>
              <a:t>Фишбон</a:t>
            </a:r>
            <a:r>
              <a:rPr lang="ru-RU" sz="8000" dirty="0" smtClean="0">
                <a:solidFill>
                  <a:schemeClr val="accent2">
                    <a:lumMod val="50000"/>
                  </a:schemeClr>
                </a:solidFill>
              </a:rPr>
              <a:t>»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3" descr="http://festival.1september.ru/articles/622536/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60848"/>
            <a:ext cx="8028384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F:\Files\для сайта\20236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188640"/>
            <a:ext cx="2088232" cy="15252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8"/>
            <a:ext cx="8100392" cy="5184576"/>
          </a:xfrm>
        </p:spPr>
      </p:pic>
    </p:spTree>
    <p:extLst>
      <p:ext uri="{BB962C8B-B14F-4D97-AF65-F5344CB8AC3E}">
        <p14:creationId xmlns="" xmlns:p14="http://schemas.microsoft.com/office/powerpoint/2010/main" val="40807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Использование метода “</a:t>
            </a:r>
            <a:r>
              <a:rPr lang="ru-RU" b="1" dirty="0" err="1" smtClean="0"/>
              <a:t>Fishbone</a:t>
            </a:r>
            <a:r>
              <a:rPr lang="ru-RU" b="1" dirty="0" smtClean="0"/>
              <a:t>” в 5-6 классах</a:t>
            </a:r>
            <a:endParaRPr lang="ru-RU" dirty="0"/>
          </a:p>
        </p:txBody>
      </p:sp>
      <p:pic>
        <p:nvPicPr>
          <p:cNvPr id="3" name="Содержимое 6" descr="hello_html_m2a0f251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79511" y="1377950"/>
            <a:ext cx="3600401" cy="5219700"/>
          </a:xfrm>
          <a:prstGeom prst="rect">
            <a:avLst/>
          </a:prstGeom>
        </p:spPr>
      </p:pic>
      <p:pic>
        <p:nvPicPr>
          <p:cNvPr id="4" name="Содержимое 9" descr="tim1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851920" y="1557338"/>
            <a:ext cx="4320480" cy="5111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7239000" cy="79208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«</a:t>
            </a:r>
            <a:r>
              <a:rPr lang="ru-RU" dirty="0" err="1" smtClean="0">
                <a:solidFill>
                  <a:srgbClr val="FF0000"/>
                </a:solidFill>
              </a:rPr>
              <a:t>Мэтч</a:t>
            </a:r>
            <a:r>
              <a:rPr lang="ru-RU" dirty="0" smtClean="0">
                <a:solidFill>
                  <a:srgbClr val="FF0000"/>
                </a:solidFill>
              </a:rPr>
              <a:t>»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sz="1600" dirty="0" smtClean="0">
                <a:solidFill>
                  <a:srgbClr val="FF0000"/>
                </a:solidFill>
              </a:rPr>
              <a:t>соотнеси к вопросу правильный ответ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7239000" cy="5042960"/>
          </a:xfrm>
        </p:spPr>
        <p:txBody>
          <a:bodyPr>
            <a:normAutofit lnSpcReduction="10000"/>
          </a:bodyPr>
          <a:lstStyle/>
          <a:p>
            <a:r>
              <a:rPr lang="ru-RU" sz="1600" b="1" dirty="0" smtClean="0"/>
              <a:t>Прочитай текст, найди правильный ответ на вопрос и запиши его номер в таблицу.</a:t>
            </a:r>
          </a:p>
          <a:p>
            <a:pPr lvl="0"/>
            <a:r>
              <a:rPr lang="en-US" sz="1200" dirty="0" smtClean="0"/>
              <a:t>Did he pass all his exams?</a:t>
            </a:r>
            <a:endParaRPr lang="ru-RU" sz="1200" dirty="0" smtClean="0"/>
          </a:p>
          <a:p>
            <a:pPr lvl="0"/>
            <a:r>
              <a:rPr lang="en-US" sz="1200" dirty="0" smtClean="0"/>
              <a:t>What is his problem?</a:t>
            </a:r>
            <a:endParaRPr lang="ru-RU" sz="1200" dirty="0" smtClean="0"/>
          </a:p>
          <a:p>
            <a:pPr lvl="0"/>
            <a:r>
              <a:rPr lang="en-US" sz="1200" dirty="0" smtClean="0"/>
              <a:t>What did he decide to study?</a:t>
            </a:r>
            <a:endParaRPr lang="ru-RU" sz="1200" dirty="0" smtClean="0"/>
          </a:p>
          <a:p>
            <a:pPr lvl="0"/>
            <a:r>
              <a:rPr lang="en-US" sz="1200" dirty="0" smtClean="0"/>
              <a:t>Is he sure to study it now?</a:t>
            </a:r>
            <a:endParaRPr lang="ru-RU" sz="1200" dirty="0" smtClean="0"/>
          </a:p>
          <a:p>
            <a:pPr lvl="0"/>
            <a:r>
              <a:rPr lang="en-US" sz="1200" dirty="0" smtClean="0"/>
              <a:t>What job is very stressful for him?</a:t>
            </a:r>
            <a:endParaRPr lang="ru-RU" sz="1200" dirty="0" smtClean="0"/>
          </a:p>
          <a:p>
            <a:pPr lvl="0"/>
            <a:r>
              <a:rPr lang="en-US" sz="1200" dirty="0" smtClean="0"/>
              <a:t>What does he prefer?</a:t>
            </a:r>
            <a:endParaRPr lang="ru-RU" sz="1200" dirty="0" smtClean="0"/>
          </a:p>
          <a:p>
            <a:pPr lvl="0"/>
            <a:r>
              <a:rPr lang="en-US" sz="1200" dirty="0" smtClean="0"/>
              <a:t>Would he like to work in a hospital?</a:t>
            </a:r>
            <a:endParaRPr lang="ru-RU" sz="1200" dirty="0" smtClean="0"/>
          </a:p>
          <a:p>
            <a:pPr lvl="0"/>
            <a:r>
              <a:rPr lang="en-US" sz="1200" dirty="0" smtClean="0"/>
              <a:t>Does he enjoy working with people?</a:t>
            </a:r>
            <a:endParaRPr lang="ru-RU" sz="1200" dirty="0" smtClean="0"/>
          </a:p>
          <a:p>
            <a:pPr lvl="0"/>
            <a:r>
              <a:rPr lang="en-US" sz="1200" dirty="0" smtClean="0"/>
              <a:t>What doesn’t he like?</a:t>
            </a:r>
            <a:endParaRPr lang="ru-RU" sz="1200" dirty="0" smtClean="0"/>
          </a:p>
          <a:p>
            <a:r>
              <a:rPr lang="en-US" sz="1200" dirty="0" smtClean="0"/>
              <a:t>10)Can he talk on the phone for a long time?</a:t>
            </a:r>
            <a:endParaRPr lang="ru-RU" sz="1200" dirty="0" smtClean="0"/>
          </a:p>
          <a:p>
            <a:r>
              <a:rPr lang="en-US" sz="1200" dirty="0" smtClean="0"/>
              <a:t>11) What does he love?</a:t>
            </a:r>
            <a:endParaRPr lang="ru-RU" sz="1200" dirty="0" smtClean="0"/>
          </a:p>
          <a:p>
            <a:pPr lvl="0"/>
            <a:endParaRPr lang="ru-RU" sz="1100" dirty="0" smtClean="0"/>
          </a:p>
          <a:p>
            <a:pPr lvl="0"/>
            <a:endParaRPr lang="ru-RU" sz="1100" dirty="0" smtClean="0"/>
          </a:p>
          <a:p>
            <a:pPr lvl="0"/>
            <a:endParaRPr lang="ru-RU" sz="1100" dirty="0" smtClean="0"/>
          </a:p>
          <a:p>
            <a:pPr lvl="0"/>
            <a:endParaRPr lang="ru-RU" sz="1100" dirty="0" smtClean="0"/>
          </a:p>
          <a:p>
            <a:pPr lvl="0"/>
            <a:endParaRPr lang="ru-RU" sz="1100" dirty="0" smtClean="0"/>
          </a:p>
          <a:p>
            <a:pPr lvl="0">
              <a:buNone/>
            </a:pPr>
            <a:r>
              <a:rPr lang="ru-RU" sz="1100" dirty="0" smtClean="0"/>
              <a:t>1)</a:t>
            </a:r>
            <a:r>
              <a:rPr lang="en-US" sz="1100" dirty="0" smtClean="0"/>
              <a:t>a doctor;  2) Yes, he does.  3) No, he wouldn’t;  4) doesn’t know what he wants;  5) does the same thing every day;  6) travelling;  7) Yes, he did.  8) No, he can’t;  9) working outside;  10) biology;  11) No, he isn’t.</a:t>
            </a:r>
            <a:endParaRPr lang="ru-RU" sz="1100" dirty="0" smtClean="0"/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23530" y="4819166"/>
          <a:ext cx="7296465" cy="8420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3315"/>
                <a:gridCol w="663315"/>
                <a:gridCol w="663315"/>
                <a:gridCol w="663315"/>
                <a:gridCol w="663315"/>
                <a:gridCol w="663315"/>
                <a:gridCol w="663315"/>
                <a:gridCol w="663315"/>
                <a:gridCol w="663315"/>
                <a:gridCol w="663315"/>
                <a:gridCol w="663315"/>
              </a:tblGrid>
              <a:tr h="47632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11</a:t>
                      </a:r>
                      <a:endParaRPr lang="ru-RU" dirty="0"/>
                    </a:p>
                  </a:txBody>
                  <a:tcPr/>
                </a:tc>
              </a:tr>
              <a:tr h="31576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Технология</a:t>
            </a:r>
            <a:r>
              <a:rPr lang="ru-RU" dirty="0" smtClean="0"/>
              <a:t> </a:t>
            </a:r>
            <a:r>
              <a:rPr lang="ru-RU" b="1" dirty="0" smtClean="0"/>
              <a:t>“</a:t>
            </a:r>
            <a:r>
              <a:rPr lang="en-US" b="1" dirty="0" smtClean="0"/>
              <a:t>Window Notes Strategy</a:t>
            </a:r>
            <a:r>
              <a:rPr lang="ru-RU" b="1" dirty="0" smtClean="0"/>
              <a:t>”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dirty="0" smtClean="0"/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Window Notes Strategy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” –это технология развивает у  учащихся навыки делать пометки во время чтения, способность выражать собственное мнение о прочитанном.</a:t>
            </a:r>
          </a:p>
          <a:p>
            <a:pPr algn="just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В результате такой работы ученики приобретают навык чёткого, логического высказывания на заданную тему.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59679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Приёмы, применяемые на уроках английского языка при работе с текстом.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464496"/>
          </a:xfrm>
        </p:spPr>
        <p:txBody>
          <a:bodyPr>
            <a:normAutofit/>
          </a:bodyPr>
          <a:lstStyle/>
          <a:p>
            <a:r>
              <a:rPr lang="ru-RU" dirty="0" smtClean="0"/>
              <a:t>«Бинго»</a:t>
            </a:r>
          </a:p>
          <a:p>
            <a:r>
              <a:rPr lang="ru-RU" dirty="0" smtClean="0"/>
              <a:t>«Задаём вопросы разных типов»</a:t>
            </a:r>
          </a:p>
          <a:p>
            <a:r>
              <a:rPr lang="ru-RU" dirty="0" smtClean="0"/>
              <a:t> «</a:t>
            </a:r>
            <a:r>
              <a:rPr lang="ru-RU" dirty="0" err="1" smtClean="0"/>
              <a:t>Синквейн</a:t>
            </a:r>
            <a:r>
              <a:rPr lang="ru-RU" dirty="0" smtClean="0"/>
              <a:t>»</a:t>
            </a:r>
          </a:p>
          <a:p>
            <a:r>
              <a:rPr lang="ru-RU" dirty="0" smtClean="0"/>
              <a:t> «Кластер»</a:t>
            </a:r>
          </a:p>
          <a:p>
            <a:r>
              <a:rPr lang="ru-RU" dirty="0" smtClean="0"/>
              <a:t>«</a:t>
            </a:r>
            <a:r>
              <a:rPr lang="ru-RU" dirty="0" err="1" smtClean="0"/>
              <a:t>Фишбон</a:t>
            </a:r>
            <a:r>
              <a:rPr lang="ru-RU" dirty="0" smtClean="0"/>
              <a:t>» </a:t>
            </a:r>
          </a:p>
          <a:p>
            <a:r>
              <a:rPr lang="ru-RU" dirty="0" smtClean="0"/>
              <a:t>«</a:t>
            </a:r>
            <a:r>
              <a:rPr lang="ru-RU" dirty="0" err="1" smtClean="0"/>
              <a:t>Мэтч</a:t>
            </a:r>
            <a:r>
              <a:rPr lang="ru-RU" dirty="0" smtClean="0"/>
              <a:t>»</a:t>
            </a:r>
          </a:p>
          <a:p>
            <a:r>
              <a:rPr lang="ru-RU" dirty="0" smtClean="0"/>
              <a:t>«</a:t>
            </a:r>
            <a:r>
              <a:rPr lang="en-US" dirty="0" smtClean="0"/>
              <a:t>Window Notes Strategy</a:t>
            </a:r>
            <a:r>
              <a:rPr lang="ru-RU" dirty="0" smtClean="0"/>
              <a:t>» </a:t>
            </a:r>
          </a:p>
          <a:p>
            <a:r>
              <a:rPr lang="ru-RU" dirty="0" smtClean="0"/>
              <a:t>«</a:t>
            </a:r>
            <a:r>
              <a:rPr lang="ru-RU" dirty="0" err="1" smtClean="0"/>
              <a:t>Кроссенс</a:t>
            </a:r>
            <a:r>
              <a:rPr lang="ru-RU" dirty="0" smtClean="0"/>
              <a:t>»</a:t>
            </a:r>
          </a:p>
          <a:p>
            <a:endParaRPr lang="ru-RU" dirty="0"/>
          </a:p>
        </p:txBody>
      </p:sp>
      <p:pic>
        <p:nvPicPr>
          <p:cNvPr id="4" name="Рисунок 3" descr="ÐÐ°ÑÑÐ¸Ð½ÐºÐ¸ Ð¿Ð¾ Ð·Ð°Ð¿ÑÐ¾ÑÑ Ð°Ð½Ð³Ð»Ð¸Ð¹ÑÐºÐ¸Ð¹ ÑÐ·ÑÐº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3068960"/>
            <a:ext cx="2592288" cy="23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7848872" cy="187220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Пример таблицы для выражения своего мнения о прочитанном. 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552" y="1556792"/>
            <a:ext cx="7239000" cy="4846320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8" y="1844824"/>
          <a:ext cx="7296472" cy="3888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2408"/>
                <a:gridCol w="3624064"/>
              </a:tblGrid>
              <a:tr h="972108">
                <a:tc>
                  <a:txBody>
                    <a:bodyPr/>
                    <a:lstStyle/>
                    <a:p>
                      <a:r>
                        <a:rPr lang="en-US" dirty="0" smtClean="0"/>
                        <a:t>What is the problem?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Предложения о проблеме текста</a:t>
                      </a:r>
                      <a:endParaRPr lang="ru-RU" dirty="0"/>
                    </a:p>
                  </a:txBody>
                  <a:tcPr/>
                </a:tc>
              </a:tr>
              <a:tr h="972108">
                <a:tc>
                  <a:txBody>
                    <a:bodyPr/>
                    <a:lstStyle/>
                    <a:p>
                      <a:r>
                        <a:rPr lang="en-US" dirty="0" smtClean="0"/>
                        <a:t>Why do you think so?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1-2 аргументированных доказательств</a:t>
                      </a:r>
                      <a:r>
                        <a:rPr lang="ru-RU" baseline="0" dirty="0" smtClean="0"/>
                        <a:t> из текста.</a:t>
                      </a:r>
                      <a:endParaRPr lang="ru-RU" dirty="0"/>
                    </a:p>
                  </a:txBody>
                  <a:tcPr/>
                </a:tc>
              </a:tr>
              <a:tr h="972108">
                <a:tc>
                  <a:txBody>
                    <a:bodyPr/>
                    <a:lstStyle/>
                    <a:p>
                      <a:r>
                        <a:rPr lang="en-US" dirty="0" smtClean="0"/>
                        <a:t>What is the</a:t>
                      </a:r>
                      <a:r>
                        <a:rPr lang="en-US" baseline="0" dirty="0" smtClean="0"/>
                        <a:t> opposite point of view? Why do people think so?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1-2 аргументированных противоположных мнений</a:t>
                      </a:r>
                      <a:endParaRPr lang="ru-RU" dirty="0"/>
                    </a:p>
                  </a:txBody>
                  <a:tcPr/>
                </a:tc>
              </a:tr>
              <a:tr h="972108">
                <a:tc>
                  <a:txBody>
                    <a:bodyPr/>
                    <a:lstStyle/>
                    <a:p>
                      <a:r>
                        <a:rPr lang="en-US" dirty="0" smtClean="0"/>
                        <a:t>Do people have different </a:t>
                      </a:r>
                      <a:r>
                        <a:rPr lang="en-US" baseline="0" dirty="0" smtClean="0"/>
                        <a:t>point of view?  Whom do you support?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Доказательства</a:t>
                      </a:r>
                      <a:r>
                        <a:rPr lang="ru-RU" baseline="0" dirty="0" smtClean="0"/>
                        <a:t> из текста + повтор Вашей точки зрения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rgbClr val="FF0000"/>
                </a:solidFill>
              </a:rPr>
              <a:t>«</a:t>
            </a:r>
            <a:r>
              <a:rPr lang="ru-RU" dirty="0" err="1" smtClean="0">
                <a:solidFill>
                  <a:srgbClr val="FF0000"/>
                </a:solidFill>
              </a:rPr>
              <a:t>Кроссенс</a:t>
            </a:r>
            <a:r>
              <a:rPr lang="ru-RU" dirty="0" smtClean="0">
                <a:solidFill>
                  <a:srgbClr val="FF0000"/>
                </a:solidFill>
              </a:rPr>
              <a:t>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7239000" cy="533099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Ассоциативная цепочка их девяти картинок, замкнутых в стандартное поле как для игры в «Крестики-нолики».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Читать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кроссенс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нужно сверху вниз и слева направо, далее двигаться только вперед и заканчивать на центральном 9 квадрате, таким образом, получается 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цепочка, завернутая 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«улиткой». 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2" descr="phpQwQtTk_atmosfernoe--davlenie_1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4077072"/>
            <a:ext cx="3024336" cy="2559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 descr="23"/>
          <p:cNvSpPr>
            <a:spLocks noChangeArrowheads="1"/>
          </p:cNvSpPr>
          <p:nvPr/>
        </p:nvSpPr>
        <p:spPr bwMode="auto">
          <a:xfrm>
            <a:off x="2443163" y="512763"/>
            <a:ext cx="4433887" cy="6084887"/>
          </a:xfrm>
          <a:prstGeom prst="rect">
            <a:avLst/>
          </a:prstGeom>
          <a:blipFill dpi="0" rotWithShape="0">
            <a:blip r:embed="rId2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63500" dir="3187806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613" y="0"/>
            <a:ext cx="52212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613" y="0"/>
            <a:ext cx="52212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188640"/>
            <a:ext cx="6840760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4571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47864" y="2996952"/>
            <a:ext cx="2408312" cy="648072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79511" y="188640"/>
          <a:ext cx="8856984" cy="640871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952328"/>
                <a:gridCol w="2952328"/>
                <a:gridCol w="2952328"/>
              </a:tblGrid>
              <a:tr h="2136237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en-US" dirty="0" smtClean="0"/>
                        <a:t>1.</a:t>
                      </a:r>
                      <a:r>
                        <a:rPr lang="en-US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 </a:t>
                      </a:r>
                      <a:endParaRPr lang="ru-RU" dirty="0"/>
                    </a:p>
                  </a:txBody>
                  <a:tcPr/>
                </a:tc>
              </a:tr>
              <a:tr h="2136237">
                <a:tc>
                  <a:txBody>
                    <a:bodyPr/>
                    <a:lstStyle/>
                    <a:p>
                      <a:r>
                        <a:rPr lang="en-US" dirty="0" smtClean="0"/>
                        <a:t>8.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4. </a:t>
                      </a:r>
                      <a:endParaRPr lang="ru-RU" dirty="0"/>
                    </a:p>
                  </a:txBody>
                  <a:tcPr/>
                </a:tc>
              </a:tr>
              <a:tr h="2136237">
                <a:tc>
                  <a:txBody>
                    <a:bodyPr/>
                    <a:lstStyle/>
                    <a:p>
                      <a:r>
                        <a:rPr lang="en-US" dirty="0" smtClean="0"/>
                        <a:t>7.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5.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2484276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332656"/>
            <a:ext cx="2448272" cy="1859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332656"/>
            <a:ext cx="2556792" cy="1916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2420888"/>
            <a:ext cx="2592288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9872" y="4581128"/>
            <a:ext cx="2592288" cy="2085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72200" y="4509120"/>
            <a:ext cx="259228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9552" y="4509120"/>
            <a:ext cx="2664295" cy="2039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7544" y="2420888"/>
            <a:ext cx="2705793" cy="1913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419872" y="2276872"/>
            <a:ext cx="2657872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47864" y="2996952"/>
            <a:ext cx="2408312" cy="648072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79511" y="188640"/>
          <a:ext cx="8856984" cy="640871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952328"/>
                <a:gridCol w="2952328"/>
                <a:gridCol w="2952328"/>
              </a:tblGrid>
              <a:tr h="2136237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en-US" dirty="0" smtClean="0"/>
                        <a:t>1.</a:t>
                      </a:r>
                      <a:r>
                        <a:rPr lang="en-US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 </a:t>
                      </a:r>
                      <a:endParaRPr lang="ru-RU" dirty="0"/>
                    </a:p>
                  </a:txBody>
                  <a:tcPr/>
                </a:tc>
              </a:tr>
              <a:tr h="2136237">
                <a:tc>
                  <a:txBody>
                    <a:bodyPr/>
                    <a:lstStyle/>
                    <a:p>
                      <a:r>
                        <a:rPr lang="en-US" dirty="0" smtClean="0"/>
                        <a:t>8.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4. </a:t>
                      </a:r>
                      <a:endParaRPr lang="ru-RU" dirty="0"/>
                    </a:p>
                  </a:txBody>
                  <a:tcPr/>
                </a:tc>
              </a:tr>
              <a:tr h="2136237">
                <a:tc>
                  <a:txBody>
                    <a:bodyPr/>
                    <a:lstStyle/>
                    <a:p>
                      <a:r>
                        <a:rPr lang="en-US" dirty="0" smtClean="0"/>
                        <a:t>7.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5.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2664296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188640"/>
            <a:ext cx="2659187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35267" y="188640"/>
            <a:ext cx="2808733" cy="2049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2420888"/>
            <a:ext cx="2564904" cy="1946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72200" y="4509120"/>
            <a:ext cx="2566737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19872" y="4581128"/>
            <a:ext cx="2736304" cy="1846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7544" y="4581128"/>
            <a:ext cx="2736304" cy="192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5537" y="2348880"/>
            <a:ext cx="2808311" cy="199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419872" y="2420888"/>
            <a:ext cx="2736304" cy="1944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sers\User\Desktop\IMG-20210409-WA00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3075806" cy="3384376"/>
          </a:xfrm>
          <a:prstGeom prst="rect">
            <a:avLst/>
          </a:prstGeom>
          <a:noFill/>
        </p:spPr>
      </p:pic>
      <p:pic>
        <p:nvPicPr>
          <p:cNvPr id="1027" name="Picture 3" descr="D:\Users\User\Desktop\IMG-20210409-WA0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260648"/>
            <a:ext cx="4176464" cy="3312368"/>
          </a:xfrm>
          <a:prstGeom prst="rect">
            <a:avLst/>
          </a:prstGeom>
          <a:noFill/>
        </p:spPr>
      </p:pic>
      <p:pic>
        <p:nvPicPr>
          <p:cNvPr id="1028" name="Picture 4" descr="D:\Users\User\Desktop\IMG-20210409-WA0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863137">
            <a:off x="3255579" y="3374673"/>
            <a:ext cx="3585285" cy="28999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 descr="23"/>
          <p:cNvSpPr>
            <a:spLocks noChangeArrowheads="1"/>
          </p:cNvSpPr>
          <p:nvPr/>
        </p:nvSpPr>
        <p:spPr bwMode="auto">
          <a:xfrm>
            <a:off x="2443163" y="512763"/>
            <a:ext cx="4433887" cy="6084887"/>
          </a:xfrm>
          <a:prstGeom prst="rect">
            <a:avLst/>
          </a:prstGeom>
          <a:blipFill dpi="0" rotWithShape="0">
            <a:blip r:embed="rId2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63500" dir="3187806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613" y="0"/>
            <a:ext cx="52212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613" y="0"/>
            <a:ext cx="52212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188640"/>
            <a:ext cx="6840760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4571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04704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rgbClr val="FF0000"/>
                </a:solidFill>
              </a:rPr>
              <a:t>«Бинго!»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435280" cy="504056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	Кто вперёд заполнит таблицу слов по тексту</a:t>
            </a:r>
            <a:r>
              <a:rPr lang="en-US" dirty="0" smtClean="0"/>
              <a:t> 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(c</a:t>
            </a:r>
            <a:r>
              <a:rPr lang="ru-RU" dirty="0" smtClean="0"/>
              <a:t> переводом) кричит «Бинго»!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79511" y="2348881"/>
          <a:ext cx="6192688" cy="21602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8172"/>
                <a:gridCol w="1548172"/>
                <a:gridCol w="1548172"/>
                <a:gridCol w="1548172"/>
              </a:tblGrid>
              <a:tr h="582976">
                <a:tc>
                  <a:txBody>
                    <a:bodyPr/>
                    <a:lstStyle/>
                    <a:p>
                      <a:r>
                        <a:rPr lang="en-US" b="0" dirty="0" smtClean="0"/>
                        <a:t>footprint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pyramids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mist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shine</a:t>
                      </a:r>
                      <a:endParaRPr lang="ru-RU" dirty="0"/>
                    </a:p>
                  </a:txBody>
                  <a:tcPr/>
                </a:tc>
              </a:tr>
              <a:tr h="649461">
                <a:tc>
                  <a:txBody>
                    <a:bodyPr/>
                    <a:lstStyle/>
                    <a:p>
                      <a:r>
                        <a:rPr lang="en-US" dirty="0" smtClean="0"/>
                        <a:t>bat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dinosaur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building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explore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  <a:tr h="927802">
                <a:tc>
                  <a:txBody>
                    <a:bodyPr/>
                    <a:lstStyle/>
                    <a:p>
                      <a:r>
                        <a:rPr lang="en-US" dirty="0" smtClean="0"/>
                        <a:t>smell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cave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 be afraid of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shelter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95735" y="4725145"/>
          <a:ext cx="5688632" cy="18722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2158"/>
                <a:gridCol w="1422158"/>
                <a:gridCol w="1422158"/>
                <a:gridCol w="1422158"/>
              </a:tblGrid>
              <a:tr h="6240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картина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храм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красивая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тише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240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пирамиды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темно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карабкаться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скалы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240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здание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стена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дверь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Что это?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</p:spPr>
        <p:txBody>
          <a:bodyPr>
            <a:normAutofit/>
          </a:bodyPr>
          <a:lstStyle/>
          <a:p>
            <a:r>
              <a:rPr lang="ru-RU" sz="2800" smtClean="0">
                <a:solidFill>
                  <a:srgbClr val="FF0000"/>
                </a:solidFill>
              </a:rPr>
              <a:t>     «Задаём </a:t>
            </a:r>
            <a:r>
              <a:rPr lang="ru-RU" sz="2800" dirty="0" smtClean="0">
                <a:solidFill>
                  <a:srgbClr val="FF0000"/>
                </a:solidFill>
              </a:rPr>
              <a:t>вопросы </a:t>
            </a:r>
            <a:r>
              <a:rPr lang="ru-RU" sz="2800" smtClean="0">
                <a:solidFill>
                  <a:srgbClr val="FF0000"/>
                </a:solidFill>
              </a:rPr>
              <a:t>разных типов»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28592"/>
          </a:xfrm>
        </p:spPr>
        <p:txBody>
          <a:bodyPr/>
          <a:lstStyle/>
          <a:p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139952" y="2636912"/>
            <a:ext cx="1368152" cy="13681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Типы</a:t>
            </a:r>
          </a:p>
          <a:p>
            <a:pPr algn="ctr"/>
            <a:r>
              <a:rPr lang="ru-RU" sz="2000" dirty="0" err="1" smtClean="0"/>
              <a:t>вопро-сов</a:t>
            </a:r>
            <a:endParaRPr lang="ru-RU" sz="2000" dirty="0"/>
          </a:p>
        </p:txBody>
      </p:sp>
      <p:sp>
        <p:nvSpPr>
          <p:cNvPr id="6" name="Овал 5"/>
          <p:cNvSpPr/>
          <p:nvPr/>
        </p:nvSpPr>
        <p:spPr>
          <a:xfrm rot="1303400">
            <a:off x="5217552" y="3711399"/>
            <a:ext cx="3102197" cy="134208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специальные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 rot="1368451">
            <a:off x="972360" y="1209730"/>
            <a:ext cx="3679003" cy="13430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FF00"/>
                </a:solidFill>
              </a:rPr>
              <a:t>общие, к подлежащему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 rot="18086510">
            <a:off x="2390455" y="4577721"/>
            <a:ext cx="3212141" cy="1563727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B0F0"/>
                </a:solidFill>
              </a:rPr>
              <a:t> </a:t>
            </a:r>
            <a:r>
              <a:rPr lang="ru-RU" sz="24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к подлежащему</a:t>
            </a:r>
            <a:endParaRPr lang="ru-RU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 rot="19394515">
            <a:off x="4962764" y="1255258"/>
            <a:ext cx="3096479" cy="129996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альтернативные</a:t>
            </a:r>
            <a:endParaRPr lang="ru-RU" b="1" dirty="0">
              <a:solidFill>
                <a:srgbClr val="002060"/>
              </a:solidFill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5076056" y="3933056"/>
            <a:ext cx="504056" cy="292494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 rot="20869968">
            <a:off x="506384" y="3151725"/>
            <a:ext cx="3672408" cy="144325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2"/>
                </a:solidFill>
              </a:rPr>
              <a:t>разделительные</a:t>
            </a:r>
            <a:endParaRPr lang="ru-RU" sz="2000" b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Задать все типы вопросов по тексту и ответить </a:t>
            </a:r>
            <a:r>
              <a:rPr lang="ru-RU" smtClean="0"/>
              <a:t>на них.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844824"/>
            <a:ext cx="7571184" cy="4752528"/>
          </a:xfrm>
        </p:spPr>
        <p:txBody>
          <a:bodyPr>
            <a:normAutofit fontScale="25000" lnSpcReduction="20000"/>
          </a:bodyPr>
          <a:lstStyle/>
          <a:p>
            <a:r>
              <a:rPr lang="ru-RU" sz="8600" b="1" i="1" dirty="0" smtClean="0"/>
              <a:t>Общий</a:t>
            </a:r>
            <a:r>
              <a:rPr lang="ru-RU" sz="8600" dirty="0" smtClean="0"/>
              <a:t>: вспомогательный глагол </a:t>
            </a:r>
            <a:r>
              <a:rPr lang="en-US" sz="8600" dirty="0" smtClean="0"/>
              <a:t>(am, is, are, are, was, were, do, does, did, have, has, will).</a:t>
            </a:r>
          </a:p>
          <a:p>
            <a:endParaRPr lang="en-US" sz="8600" dirty="0" smtClean="0"/>
          </a:p>
          <a:p>
            <a:r>
              <a:rPr lang="ru-RU" sz="8600" b="1" i="1" dirty="0" smtClean="0"/>
              <a:t>Альтернативный</a:t>
            </a:r>
            <a:r>
              <a:rPr lang="ru-RU" sz="8600" dirty="0" smtClean="0"/>
              <a:t>: вспомогательный глагол </a:t>
            </a:r>
            <a:r>
              <a:rPr lang="en-US" sz="8600" dirty="0" smtClean="0"/>
              <a:t>(am, is, are, are, was, were, do, does, did, have, has, will) c </a:t>
            </a:r>
            <a:r>
              <a:rPr lang="ru-RU" sz="8600" dirty="0" smtClean="0"/>
              <a:t>союзом </a:t>
            </a:r>
            <a:r>
              <a:rPr lang="en-US" sz="8600" b="1" i="1" dirty="0" smtClean="0"/>
              <a:t>or.</a:t>
            </a:r>
          </a:p>
          <a:p>
            <a:endParaRPr lang="ru-RU" sz="8600" b="1" i="1" dirty="0" smtClean="0"/>
          </a:p>
          <a:p>
            <a:r>
              <a:rPr lang="ru-RU" sz="8600" b="1" i="1" dirty="0" smtClean="0"/>
              <a:t>Специальный: </a:t>
            </a:r>
            <a:r>
              <a:rPr lang="ru-RU" sz="8600" dirty="0" smtClean="0"/>
              <a:t>вопросительное слово </a:t>
            </a:r>
            <a:endParaRPr lang="en-US" sz="8600" dirty="0" smtClean="0"/>
          </a:p>
          <a:p>
            <a:pPr>
              <a:buNone/>
            </a:pPr>
            <a:r>
              <a:rPr lang="en-US" sz="8600" dirty="0" smtClean="0"/>
              <a:t>   </a:t>
            </a:r>
            <a:r>
              <a:rPr lang="ru-RU" sz="8600" dirty="0" smtClean="0"/>
              <a:t>(</a:t>
            </a:r>
            <a:r>
              <a:rPr lang="en-US" sz="8600" dirty="0" smtClean="0"/>
              <a:t> what, when, why, where, how).</a:t>
            </a:r>
          </a:p>
          <a:p>
            <a:pPr>
              <a:buNone/>
            </a:pPr>
            <a:endParaRPr lang="en-US" sz="8600" dirty="0" smtClean="0"/>
          </a:p>
          <a:p>
            <a:r>
              <a:rPr lang="ru-RU" sz="8600" b="1" i="1" dirty="0" smtClean="0"/>
              <a:t>Разделительный</a:t>
            </a:r>
            <a:r>
              <a:rPr lang="ru-RU" sz="8600" b="1" dirty="0" smtClean="0"/>
              <a:t>: </a:t>
            </a:r>
            <a:r>
              <a:rPr lang="ru-RU" sz="8600" dirty="0" smtClean="0"/>
              <a:t>утвердительное или отрицательное предложение + «хвостик»</a:t>
            </a:r>
            <a:endParaRPr lang="en-US" sz="8600" dirty="0" smtClean="0"/>
          </a:p>
          <a:p>
            <a:endParaRPr lang="ru-RU" sz="8600" dirty="0" smtClean="0"/>
          </a:p>
          <a:p>
            <a:r>
              <a:rPr lang="ru-RU" sz="8600" b="1" i="1" dirty="0" smtClean="0"/>
              <a:t>К подлежащему</a:t>
            </a:r>
            <a:r>
              <a:rPr lang="ru-RU" sz="8600" b="1" dirty="0" smtClean="0"/>
              <a:t>:</a:t>
            </a:r>
            <a:r>
              <a:rPr lang="ru-RU" sz="8600" dirty="0" smtClean="0"/>
              <a:t> </a:t>
            </a:r>
            <a:r>
              <a:rPr lang="en-US" sz="8600" dirty="0" smtClean="0"/>
              <a:t>Who? What? (</a:t>
            </a:r>
            <a:r>
              <a:rPr lang="ru-RU" sz="8600" dirty="0" smtClean="0"/>
              <a:t>без вспомогательного глагола)</a:t>
            </a:r>
          </a:p>
          <a:p>
            <a:endParaRPr lang="ru-RU" dirty="0" smtClean="0"/>
          </a:p>
          <a:p>
            <a:pPr>
              <a:buFont typeface="Courier New" pitchFamily="49" charset="0"/>
              <a:buChar char="o"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</a:t>
            </a:r>
          </a:p>
          <a:p>
            <a:endParaRPr lang="en-US" b="1" i="1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764704"/>
            <a:ext cx="7776864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>
                <a:solidFill>
                  <a:srgbClr val="FF0000"/>
                </a:solidFill>
              </a:rPr>
              <a:t>«</a:t>
            </a:r>
            <a:r>
              <a:rPr lang="ru-RU" dirty="0" err="1" smtClean="0">
                <a:solidFill>
                  <a:srgbClr val="FF0000"/>
                </a:solidFill>
              </a:rPr>
              <a:t>Синквейн</a:t>
            </a:r>
            <a:r>
              <a:rPr lang="ru-RU" dirty="0" smtClean="0">
                <a:solidFill>
                  <a:srgbClr val="FF0000"/>
                </a:solidFill>
              </a:rPr>
              <a:t>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/>
              <a:t>Тема (существительное или местоимение)</a:t>
            </a:r>
          </a:p>
          <a:p>
            <a:r>
              <a:rPr lang="ru-RU" sz="2800" dirty="0" smtClean="0"/>
              <a:t>Описание признаков (2 прилагательных или причастия)</a:t>
            </a:r>
          </a:p>
          <a:p>
            <a:r>
              <a:rPr lang="ru-RU" sz="2800" dirty="0" smtClean="0"/>
              <a:t>Характерные действия (3 глагола или деепричастия)</a:t>
            </a:r>
          </a:p>
          <a:p>
            <a:r>
              <a:rPr lang="ru-RU" sz="2800" dirty="0" smtClean="0"/>
              <a:t>Личное отношение (фраза из 4 слов)</a:t>
            </a:r>
          </a:p>
          <a:p>
            <a:r>
              <a:rPr lang="ru-RU" sz="2800" dirty="0" smtClean="0"/>
              <a:t>Слово-резюме (одно слово)</a:t>
            </a:r>
          </a:p>
          <a:p>
            <a:endParaRPr lang="ru-RU" sz="2800" dirty="0" smtClean="0"/>
          </a:p>
          <a:p>
            <a:endParaRPr lang="ru-RU" dirty="0"/>
          </a:p>
        </p:txBody>
      </p:sp>
      <p:pic>
        <p:nvPicPr>
          <p:cNvPr id="2051" name="Picture 3" descr="C:\Users\Лариса\Pictures\Saved Pictures\76029organiza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188640"/>
            <a:ext cx="2376264" cy="12961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kern="0" dirty="0" smtClean="0">
                <a:solidFill>
                  <a:srgbClr val="7030A0"/>
                </a:solidFill>
                <a:latin typeface="Tahoma"/>
              </a:rPr>
              <a:t>Тема </a:t>
            </a:r>
            <a:r>
              <a:rPr lang="en-US" b="1" kern="0" dirty="0" smtClean="0">
                <a:solidFill>
                  <a:srgbClr val="7030A0"/>
                </a:solidFill>
                <a:latin typeface="Tahoma"/>
              </a:rPr>
              <a:t>“A real friend”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1556792"/>
            <a:ext cx="574238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Ø"/>
            </a:pPr>
            <a:r>
              <a:rPr lang="en-US" sz="36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Friend</a:t>
            </a:r>
            <a:endParaRPr lang="ru-RU" sz="3600" kern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Ø"/>
            </a:pPr>
            <a:r>
              <a:rPr lang="en-US" sz="36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The best, reliable</a:t>
            </a:r>
            <a:endParaRPr lang="ru-RU" sz="3600" kern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Ø"/>
            </a:pPr>
            <a:r>
              <a:rPr lang="ru-RU" sz="36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Trust, help, care</a:t>
            </a:r>
            <a:endParaRPr lang="ru-RU" sz="3600" kern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Ø"/>
            </a:pPr>
            <a:r>
              <a:rPr lang="ru-RU" sz="36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 friend in need is a friend indeed.</a:t>
            </a:r>
            <a:endParaRPr lang="ru-RU" sz="3600" kern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Ø"/>
            </a:pPr>
            <a:r>
              <a:rPr lang="ru-RU" sz="36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(class) mate, comrade, girl (boy) friend</a:t>
            </a:r>
            <a:r>
              <a:rPr lang="en-US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«Кластер»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sz="3100" b="1" dirty="0" smtClean="0"/>
              <a:t>графический приём систематизации материала. </a:t>
            </a:r>
            <a:endParaRPr lang="ru-RU" sz="31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/>
          <a:lstStyle/>
          <a:p>
            <a:pPr marL="800100" indent="-571500">
              <a:lnSpc>
                <a:spcPct val="80000"/>
              </a:lnSpc>
              <a:buNone/>
              <a:defRPr/>
            </a:pPr>
            <a:r>
              <a:rPr lang="ru-RU" sz="3600" dirty="0" smtClean="0"/>
              <a:t>Мысли не громоздятся, а“гроздятся”, </a:t>
            </a:r>
          </a:p>
          <a:p>
            <a:pPr marL="800100" indent="-571500">
              <a:lnSpc>
                <a:spcPct val="80000"/>
              </a:lnSpc>
              <a:buNone/>
              <a:defRPr/>
            </a:pPr>
            <a:r>
              <a:rPr lang="ru-RU" sz="3600" dirty="0" smtClean="0"/>
              <a:t>т. е. располагаются в определённом порядке.</a:t>
            </a:r>
          </a:p>
          <a:p>
            <a:endParaRPr lang="ru-RU" dirty="0"/>
          </a:p>
        </p:txBody>
      </p:sp>
      <p:pic>
        <p:nvPicPr>
          <p:cNvPr id="7" name="Рисунок 6" descr="C:\Users\user\Desktop\Фото 5А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3429000"/>
            <a:ext cx="4608512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842</TotalTime>
  <Words>775</Words>
  <Application>Microsoft Office PowerPoint</Application>
  <PresentationFormat>Экран (4:3)</PresentationFormat>
  <Paragraphs>191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Изящная</vt:lpstr>
      <vt:lpstr>Слайд 1</vt:lpstr>
      <vt:lpstr>Приёмы, применяемые на уроках английского языка при работе с текстом.  </vt:lpstr>
      <vt:lpstr>«Бинго!»</vt:lpstr>
      <vt:lpstr>     «Задаём вопросы разных типов»</vt:lpstr>
      <vt:lpstr>Задать все типы вопросов по тексту и ответить на них.</vt:lpstr>
      <vt:lpstr>Слайд 6</vt:lpstr>
      <vt:lpstr>«Синквейн»</vt:lpstr>
      <vt:lpstr>Тема “A real friend”</vt:lpstr>
      <vt:lpstr>«Кластер»  графический приём систематизации материала. </vt:lpstr>
      <vt:lpstr>Кластеры</vt:lpstr>
      <vt:lpstr>Кластер «Shops» 6 класс</vt:lpstr>
      <vt:lpstr>Слайд 12</vt:lpstr>
      <vt:lpstr>Слайд 13</vt:lpstr>
      <vt:lpstr>What ways of travelling  do you know?    </vt:lpstr>
      <vt:lpstr>«Фишбон» </vt:lpstr>
      <vt:lpstr>Слайд 16</vt:lpstr>
      <vt:lpstr>Использование метода “Fishbone” в 5-6 классах</vt:lpstr>
      <vt:lpstr>  «Мэтч»  соотнеси к вопросу правильный ответ</vt:lpstr>
      <vt:lpstr>Технология “Window Notes Strategy”</vt:lpstr>
      <vt:lpstr>                        Пример таблицы для выражения своего мнения о прочитанном.  </vt:lpstr>
      <vt:lpstr>«Кроссенс»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116</cp:revision>
  <dcterms:created xsi:type="dcterms:W3CDTF">2021-03-29T04:33:16Z</dcterms:created>
  <dcterms:modified xsi:type="dcterms:W3CDTF">2021-04-20T08:32:05Z</dcterms:modified>
</cp:coreProperties>
</file>